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56" r:id="rId4"/>
    <p:sldId id="260" r:id="rId5"/>
    <p:sldId id="261" r:id="rId6"/>
    <p:sldId id="266" r:id="rId7"/>
    <p:sldId id="267" r:id="rId8"/>
    <p:sldId id="268" r:id="rId9"/>
    <p:sldId id="300" r:id="rId10"/>
    <p:sldId id="301" r:id="rId11"/>
    <p:sldId id="302" r:id="rId12"/>
    <p:sldId id="306" r:id="rId13"/>
    <p:sldId id="307" r:id="rId14"/>
    <p:sldId id="309" r:id="rId15"/>
    <p:sldId id="303" r:id="rId16"/>
    <p:sldId id="304" r:id="rId17"/>
    <p:sldId id="305" r:id="rId18"/>
    <p:sldId id="308" r:id="rId19"/>
    <p:sldId id="295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55888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«Мои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 будут узнавать новое не от меня; они будут открывать это сами. Моя задача- помочь им раскрыться и развивать собственные идеи».</a:t>
            </a:r>
          </a:p>
          <a:p>
            <a:pPr marL="0" indent="0" algn="r">
              <a:buNone/>
            </a:pPr>
            <a:r>
              <a:rPr lang="ru-RU" b="1" dirty="0"/>
              <a:t>                   Н.Г. Песталоцци</a:t>
            </a:r>
          </a:p>
        </p:txBody>
      </p:sp>
    </p:spTree>
    <p:extLst>
      <p:ext uri="{BB962C8B-B14F-4D97-AF65-F5344CB8AC3E}">
        <p14:creationId xmlns:p14="http://schemas.microsoft.com/office/powerpoint/2010/main" xmlns="" val="25351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B457FD-A7AD-497A-9852-FCB3A9CB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AD9759D-BA9F-4FB2-BA3B-A1853C40F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530225"/>
            <a:ext cx="8229600" cy="5275039"/>
          </a:xfrm>
        </p:spPr>
      </p:pic>
    </p:spTree>
    <p:extLst>
      <p:ext uri="{BB962C8B-B14F-4D97-AF65-F5344CB8AC3E}">
        <p14:creationId xmlns:p14="http://schemas.microsoft.com/office/powerpoint/2010/main" xmlns="" val="26065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932F0B-CB5C-499A-89E6-9C69E14D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8F18C66-C806-444A-B089-A42750E8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0225"/>
            <a:ext cx="8229600" cy="5347047"/>
          </a:xfrm>
        </p:spPr>
      </p:pic>
    </p:spTree>
    <p:extLst>
      <p:ext uri="{BB962C8B-B14F-4D97-AF65-F5344CB8AC3E}">
        <p14:creationId xmlns:p14="http://schemas.microsoft.com/office/powerpoint/2010/main" xmlns="" val="1943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600" b="1" i="1" dirty="0" smtClean="0"/>
              <a:t>Компании «Лад» требуется специалист по связям с </a:t>
            </a:r>
            <a:r>
              <a:rPr lang="ru-RU" sz="3600" b="1" i="1" dirty="0" smtClean="0"/>
              <a:t>общественностью </a:t>
            </a:r>
            <a:r>
              <a:rPr lang="ru-RU" sz="2900" i="1" dirty="0" smtClean="0"/>
              <a:t>Полная </a:t>
            </a:r>
            <a:r>
              <a:rPr lang="ru-RU" sz="2900" i="1" dirty="0" smtClean="0"/>
              <a:t>занятость</a:t>
            </a:r>
            <a:r>
              <a:rPr lang="ru-RU" sz="3600" i="1" dirty="0" smtClean="0"/>
              <a:t>.</a:t>
            </a:r>
          </a:p>
          <a:p>
            <a:pPr>
              <a:buNone/>
            </a:pPr>
            <a:r>
              <a:rPr lang="ru-RU" sz="4300" b="1" i="1" dirty="0" smtClean="0"/>
              <a:t>Обязанности:</a:t>
            </a:r>
            <a:endParaRPr lang="ru-RU" sz="4300" dirty="0" smtClean="0"/>
          </a:p>
          <a:p>
            <a:pPr>
              <a:buNone/>
            </a:pPr>
            <a:r>
              <a:rPr lang="ru-RU" sz="4300" i="1" dirty="0" smtClean="0"/>
              <a:t>- Подготовка информации, статей, аудио- и визуальных материалов и т.д. для СМИ социальных сетей (</a:t>
            </a:r>
            <a:r>
              <a:rPr lang="en-US" sz="4300" i="1" dirty="0" err="1" smtClean="0"/>
              <a:t>Facebook</a:t>
            </a:r>
            <a:r>
              <a:rPr lang="ru-RU" sz="4300" i="1" dirty="0" smtClean="0"/>
              <a:t>, </a:t>
            </a:r>
            <a:r>
              <a:rPr lang="en-US" sz="4300" i="1" dirty="0" err="1" smtClean="0"/>
              <a:t>Instagram</a:t>
            </a:r>
            <a:r>
              <a:rPr lang="ru-RU" sz="4300" i="1" dirty="0" smtClean="0"/>
              <a:t>, «Одноклассники», </a:t>
            </a:r>
            <a:r>
              <a:rPr lang="ru-RU" sz="4300" i="1" dirty="0" err="1" smtClean="0"/>
              <a:t>ВКонтакте</a:t>
            </a:r>
            <a:r>
              <a:rPr lang="ru-RU" sz="4300" i="1" dirty="0" smtClean="0"/>
              <a:t>, </a:t>
            </a:r>
            <a:r>
              <a:rPr lang="en-US" sz="4300" i="1" dirty="0" smtClean="0"/>
              <a:t>Telegram</a:t>
            </a:r>
            <a:r>
              <a:rPr lang="ru-RU" sz="4300" i="1" dirty="0" smtClean="0"/>
              <a:t>), официального сайта и собственных </a:t>
            </a:r>
            <a:r>
              <a:rPr lang="ru-RU" sz="4300" i="1" dirty="0" err="1" smtClean="0"/>
              <a:t>медиапроектов</a:t>
            </a:r>
            <a:r>
              <a:rPr lang="ru-RU" sz="4300" i="1" dirty="0" smtClean="0"/>
              <a:t> (культурно-просветительская печатная газета, культурологическое интернет-издание, телевизионные проекты);</a:t>
            </a:r>
            <a:endParaRPr lang="ru-RU" sz="4300" dirty="0" smtClean="0"/>
          </a:p>
          <a:p>
            <a:pPr>
              <a:buNone/>
            </a:pPr>
            <a:r>
              <a:rPr lang="ru-RU" sz="4300" i="1" dirty="0" smtClean="0"/>
              <a:t>- Участие в организации общественных мероприятий по профилю организации.</a:t>
            </a:r>
            <a:endParaRPr lang="ru-RU" sz="4300" dirty="0" smtClean="0"/>
          </a:p>
          <a:p>
            <a:pPr>
              <a:buNone/>
            </a:pPr>
            <a:r>
              <a:rPr lang="ru-RU" sz="4300" b="1" i="1" dirty="0" smtClean="0"/>
              <a:t>Требования</a:t>
            </a:r>
            <a:r>
              <a:rPr lang="ru-RU" sz="4300" b="1" i="1" dirty="0" smtClean="0"/>
              <a:t>: 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- Высшее </a:t>
            </a:r>
            <a:r>
              <a:rPr lang="ru-RU" sz="4300" i="1" dirty="0" smtClean="0"/>
              <a:t>гуманитарное образование (рассматриваем в том числе выпускников последних курсов);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- Наличие </a:t>
            </a:r>
            <a:r>
              <a:rPr lang="ru-RU" sz="4300" i="1" dirty="0" smtClean="0"/>
              <a:t>регулярно обновляемых </a:t>
            </a:r>
            <a:r>
              <a:rPr lang="ru-RU" sz="4300" i="1" dirty="0" err="1" smtClean="0"/>
              <a:t>аккаунтов</a:t>
            </a:r>
            <a:r>
              <a:rPr lang="ru-RU" sz="4300" i="1" dirty="0" smtClean="0"/>
              <a:t> в социальных сетях приветствуется;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- Высокий </a:t>
            </a:r>
            <a:r>
              <a:rPr lang="ru-RU" sz="4300" i="1" dirty="0" smtClean="0"/>
              <a:t>уровень грамотности, хорошая </a:t>
            </a:r>
            <a:r>
              <a:rPr lang="ru-RU" sz="4300" i="1" dirty="0" err="1" smtClean="0"/>
              <a:t>стрессоустойчивость</a:t>
            </a:r>
            <a:r>
              <a:rPr lang="ru-RU" sz="4300" i="1" dirty="0" smtClean="0"/>
              <a:t>, умение решать конфликтные ситуации, стратегически и творчески мыслить, умение организовывать работу, планировать, принимать решение, готовность к сверхурочной работе;</a:t>
            </a:r>
            <a:endParaRPr lang="ru-RU" sz="4300" dirty="0" smtClean="0"/>
          </a:p>
          <a:p>
            <a:pPr algn="just">
              <a:buFontTx/>
              <a:buChar char="-"/>
            </a:pPr>
            <a:r>
              <a:rPr lang="ru-RU" sz="4300" i="1" dirty="0" smtClean="0"/>
              <a:t>Опыт </a:t>
            </a:r>
            <a:r>
              <a:rPr lang="ru-RU" sz="4300" i="1" dirty="0" smtClean="0"/>
              <a:t>работы в СМИ и пресс-службах желателен</a:t>
            </a:r>
            <a:r>
              <a:rPr lang="ru-RU" sz="4300" i="1" dirty="0" smtClean="0"/>
              <a:t>.</a:t>
            </a:r>
          </a:p>
          <a:p>
            <a:pPr algn="just">
              <a:buNone/>
            </a:pPr>
            <a:r>
              <a:rPr lang="ru-RU" sz="4300" b="1" i="1" dirty="0" smtClean="0"/>
              <a:t>Условия: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- Испытательный срок (уровень оплаты труда определяется исходя из опыта и квалификации кандидата);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- Ненормированный график работы;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- Работа в историческом центре города;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- Корпоративная мобильная связь;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- При наличии личного автомобиля возможны компенсации транспортных расходов по рабочим вопросам и др.</a:t>
            </a:r>
            <a:endParaRPr lang="ru-RU" sz="4300" dirty="0" smtClean="0"/>
          </a:p>
          <a:p>
            <a:pPr algn="just">
              <a:buNone/>
            </a:pPr>
            <a:r>
              <a:rPr lang="ru-RU" sz="4300" i="1" dirty="0" smtClean="0"/>
              <a:t>Резюме ждем на электронную почту – с обязательным указанием в теме письма должности, на которую вы претендуете.</a:t>
            </a:r>
            <a:endParaRPr lang="ru-RU" sz="4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Задание: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Объявление в день публикации просмотрели пять человек. Кому из этих людей эта вакансия скорее всего НЕ подойдет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err="1" smtClean="0"/>
              <a:t>Инга</a:t>
            </a:r>
            <a:r>
              <a:rPr lang="ru-RU" dirty="0" smtClean="0"/>
              <a:t>. Молодой преподаватель русского языка и литературы, окончила педагогический университет. Воспитывает детей, 4 и 6 лет, забирает из детского сада сама.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Константин</a:t>
            </a:r>
            <a:r>
              <a:rPr lang="ru-RU" dirty="0" smtClean="0"/>
              <a:t>. Студент 4-го курса исторического факультета. Опыта работы в СМИ не имеет.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Елена</a:t>
            </a:r>
            <a:r>
              <a:rPr lang="ru-RU" dirty="0" smtClean="0"/>
              <a:t>. Опытный сотрудник музея. Хорошо работает с  текстами, но почти не пользуется компьютером и современными </a:t>
            </a:r>
            <a:r>
              <a:rPr lang="ru-RU" dirty="0" err="1" smtClean="0"/>
              <a:t>гаджетами</a:t>
            </a:r>
            <a:r>
              <a:rPr lang="ru-RU" dirty="0" smtClean="0"/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Кристина.</a:t>
            </a:r>
            <a:r>
              <a:rPr lang="ru-RU" dirty="0" smtClean="0"/>
              <a:t> В прошлом году окончила факультет психологии. Работала в рекламной компании. Хотела бы сменить работу, так как не любит общение с заказчиками рекламы и конфликтных ситуаций.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Жанна.</a:t>
            </a:r>
            <a:r>
              <a:rPr lang="ru-RU" dirty="0" smtClean="0"/>
              <a:t> Выпускница философского факультета. Два года работала на радио.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функциональной грамотности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1625426"/>
          </a:xfrm>
        </p:spPr>
        <p:txBody>
          <a:bodyPr/>
          <a:lstStyle/>
          <a:p>
            <a:r>
              <a:rPr lang="ru-RU" dirty="0" smtClean="0"/>
              <a:t>Грамотность </a:t>
            </a:r>
            <a:r>
              <a:rPr lang="ru-RU" dirty="0" smtClean="0"/>
              <a:t>в чтении и </a:t>
            </a:r>
            <a:r>
              <a:rPr lang="ru-RU" dirty="0" smtClean="0"/>
              <a:t>письме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2345506"/>
          </a:xfrm>
        </p:spPr>
        <p:txBody>
          <a:bodyPr>
            <a:normAutofit/>
          </a:bodyPr>
          <a:lstStyle/>
          <a:p>
            <a:r>
              <a:rPr lang="ru-RU" dirty="0" smtClean="0"/>
              <a:t>М</a:t>
            </a:r>
            <a:r>
              <a:rPr lang="ru-RU" dirty="0" smtClean="0"/>
              <a:t>атематическая грамотность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Грамотность </a:t>
            </a:r>
            <a:r>
              <a:rPr lang="ru-RU" dirty="0" smtClean="0"/>
              <a:t>в вопросах здоровья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07224" y="2132856"/>
            <a:ext cx="3931920" cy="280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Г</a:t>
            </a:r>
            <a:r>
              <a:rPr lang="ru-RU" b="1" dirty="0" smtClean="0"/>
              <a:t>рамотность в естественных науках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Ю</a:t>
            </a:r>
            <a:r>
              <a:rPr lang="ru-RU" b="1" dirty="0" smtClean="0"/>
              <a:t>ридическая </a:t>
            </a:r>
            <a:r>
              <a:rPr lang="ru-RU" b="1" dirty="0" smtClean="0"/>
              <a:t>грамотность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52169" y="2924944"/>
            <a:ext cx="3931920" cy="20128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/>
              <a:t>Компьютерная</a:t>
            </a:r>
          </a:p>
          <a:p>
            <a:pPr>
              <a:buNone/>
            </a:pPr>
            <a:r>
              <a:rPr lang="ru-RU" sz="2600" b="1" dirty="0" smtClean="0"/>
              <a:t>грамотность</a:t>
            </a:r>
          </a:p>
          <a:p>
            <a:endParaRPr lang="ru-RU" dirty="0" smtClean="0"/>
          </a:p>
          <a:p>
            <a:pPr algn="r">
              <a:buNone/>
            </a:pPr>
            <a:r>
              <a:rPr lang="ru-RU" sz="2600" b="1" dirty="0" smtClean="0"/>
              <a:t>         Грамотность </a:t>
            </a:r>
            <a:r>
              <a:rPr lang="ru-RU" sz="2600" b="1" dirty="0" smtClean="0"/>
              <a:t>в </a:t>
            </a:r>
            <a:r>
              <a:rPr lang="ru-RU" sz="2600" b="1" dirty="0" smtClean="0"/>
              <a:t>    вопросах </a:t>
            </a:r>
            <a:r>
              <a:rPr lang="ru-RU" sz="2600" b="1" dirty="0" smtClean="0"/>
              <a:t>семейной жизни</a:t>
            </a:r>
            <a:endParaRPr lang="ru-RU" sz="2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1F86BE-D7E8-483C-930F-6E5CED4C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995A48-42A8-41DE-A7CB-E41A9577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ктивные, развивающие образовательные технологии</a:t>
            </a:r>
          </a:p>
          <a:p>
            <a:pPr marL="0" indent="0" algn="ctr"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E265B0A5-1D1C-4836-8202-86605DADA6D3}"/>
              </a:ext>
            </a:extLst>
          </p:cNvPr>
          <p:cNvCxnSpPr/>
          <p:nvPr/>
        </p:nvCxnSpPr>
        <p:spPr>
          <a:xfrm>
            <a:off x="4572000" y="98072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9C0FC11-3ABB-4ABD-870F-B7EB746B0970}"/>
              </a:ext>
            </a:extLst>
          </p:cNvPr>
          <p:cNvCxnSpPr>
            <a:cxnSpLocks/>
          </p:cNvCxnSpPr>
          <p:nvPr/>
        </p:nvCxnSpPr>
        <p:spPr>
          <a:xfrm flipV="1">
            <a:off x="1259632" y="1268760"/>
            <a:ext cx="6192688" cy="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BC6E1950-936E-4CDF-8620-CE805EB30EB9}"/>
              </a:ext>
            </a:extLst>
          </p:cNvPr>
          <p:cNvCxnSpPr/>
          <p:nvPr/>
        </p:nvCxnSpPr>
        <p:spPr>
          <a:xfrm>
            <a:off x="1267239" y="1268760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1D55F56-574B-43D8-BB11-C1CCA3F81902}"/>
              </a:ext>
            </a:extLst>
          </p:cNvPr>
          <p:cNvCxnSpPr>
            <a:cxnSpLocks/>
          </p:cNvCxnSpPr>
          <p:nvPr/>
        </p:nvCxnSpPr>
        <p:spPr>
          <a:xfrm>
            <a:off x="2483768" y="1286454"/>
            <a:ext cx="0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9CC35604-0A46-49DE-825F-DB94B0DA67B6}"/>
              </a:ext>
            </a:extLst>
          </p:cNvPr>
          <p:cNvCxnSpPr/>
          <p:nvPr/>
        </p:nvCxnSpPr>
        <p:spPr>
          <a:xfrm>
            <a:off x="4283968" y="128645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5B3A3F51-16AA-4CBF-A0AD-BB3F6E70F8BA}"/>
              </a:ext>
            </a:extLst>
          </p:cNvPr>
          <p:cNvCxnSpPr/>
          <p:nvPr/>
        </p:nvCxnSpPr>
        <p:spPr>
          <a:xfrm>
            <a:off x="6119796" y="1286454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7D6742F8-92B5-4A9E-8E51-D7DED33CE90A}"/>
              </a:ext>
            </a:extLst>
          </p:cNvPr>
          <p:cNvCxnSpPr>
            <a:cxnSpLocks/>
          </p:cNvCxnSpPr>
          <p:nvPr/>
        </p:nvCxnSpPr>
        <p:spPr>
          <a:xfrm>
            <a:off x="7452320" y="1268760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4A99E5-F4EE-485F-A438-4E2FC089BCC0}"/>
              </a:ext>
            </a:extLst>
          </p:cNvPr>
          <p:cNvSpPr txBox="1"/>
          <p:nvPr/>
        </p:nvSpPr>
        <p:spPr>
          <a:xfrm>
            <a:off x="611566" y="1916832"/>
            <a:ext cx="172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проблемно-диалогическая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6FADE0-8B03-4ED3-ADBA-6ECAAB90E897}"/>
              </a:ext>
            </a:extLst>
          </p:cNvPr>
          <p:cNvSpPr txBox="1"/>
          <p:nvPr/>
        </p:nvSpPr>
        <p:spPr>
          <a:xfrm>
            <a:off x="1512039" y="2739970"/>
            <a:ext cx="1872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типа правильной читательской деятельности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1BF077-168E-4263-BFAF-0AA6AFBC7FF9}"/>
              </a:ext>
            </a:extLst>
          </p:cNvPr>
          <p:cNvSpPr txBox="1"/>
          <p:nvPr/>
        </p:nvSpPr>
        <p:spPr>
          <a:xfrm>
            <a:off x="3527887" y="1875874"/>
            <a:ext cx="1512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на основе «учебных ситуаций»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64DC88-DEBB-4D92-AE17-9079E2A16A40}"/>
              </a:ext>
            </a:extLst>
          </p:cNvPr>
          <p:cNvSpPr txBox="1"/>
          <p:nvPr/>
        </p:nvSpPr>
        <p:spPr>
          <a:xfrm>
            <a:off x="5389751" y="2058693"/>
            <a:ext cx="165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уровневая дифференциация обучения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A918F6B-35CB-47DB-9D01-01B96A265050}"/>
              </a:ext>
            </a:extLst>
          </p:cNvPr>
          <p:cNvSpPr txBox="1"/>
          <p:nvPr/>
        </p:nvSpPr>
        <p:spPr>
          <a:xfrm>
            <a:off x="6119796" y="3156709"/>
            <a:ext cx="259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и коммуникационные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0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6249EE-ABD9-4FAC-A92E-737B5B88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32F423-9778-400A-8F93-97B2E2DE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Учащиеся должны стать активными участниками процесса изучения нового материала.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должно носить деятельностный характер.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процесс должен быть ориентирован на развитие самостоятельности и ответственности ученика за результаты своей деятельности.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использовать продуктивные формы групповой работы; обучение в сотрудничестве (командная, групповая работа);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Чаще применять специальные активные, деятельностные, «субъект-субъектные», личностно-ориентированные, развивающие образовательные технологии.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67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7EC186-2E96-4D80-ADF2-3C791A67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1577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035640-A766-410C-B9D2-BF750E3E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должен выступать в качестве организатора (или координатора) продуктивной деятельности учащихся.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должно строиться на метапредметной основе и должно быть направлено на овладение обобщёнными приёмами познавательной деятельности, учитывать уровни развития творчества.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деятельности - целеполагание, определение способов контроля и оценки деятельности, учебное сотрудничество.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должен организовать эффективную работу с информацией; работа с учебными моделями; использование знаково-символических средств, общих схем решения; выполнение логических операций сравнения, анализа, обобщения, классификации, установление аналогий, подведение под понятие.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обстановки доверия, уверенности в успехе.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Преобладание положительных оценок деятельности, её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8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/>
              <a:t>Проект решения педагогического </a:t>
            </a:r>
            <a:r>
              <a:rPr lang="ru-RU" sz="2000" b="1" dirty="0" smtClean="0"/>
              <a:t>совета</a:t>
            </a:r>
          </a:p>
          <a:p>
            <a:pPr algn="ctr"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Руководителям ШМО:</a:t>
            </a:r>
          </a:p>
          <a:p>
            <a:pPr algn="just"/>
            <a:r>
              <a:rPr lang="ru-RU" sz="1800" dirty="0" smtClean="0"/>
              <a:t>- продолжить изучение педагогического опыта по формированию функциональной - грамотности </a:t>
            </a:r>
            <a:r>
              <a:rPr lang="ru-RU" sz="1800" dirty="0" smtClean="0"/>
              <a:t>школьников;</a:t>
            </a:r>
            <a:endParaRPr lang="ru-RU" sz="1800" dirty="0" smtClean="0"/>
          </a:p>
          <a:p>
            <a:pPr algn="just"/>
            <a:r>
              <a:rPr lang="ru-RU" sz="1800" dirty="0" smtClean="0"/>
              <a:t>- на заседаниях ШМО разработать рекомендации по формированию функциональной грамотности школьников при преподавании учебных предметов на всех уровнях </a:t>
            </a:r>
            <a:r>
              <a:rPr lang="ru-RU" sz="1800" dirty="0" smtClean="0"/>
              <a:t>обучения.</a:t>
            </a:r>
            <a:endParaRPr lang="ru-RU" sz="1800" dirty="0" smtClean="0"/>
          </a:p>
          <a:p>
            <a:pPr algn="just">
              <a:buNone/>
            </a:pPr>
            <a:r>
              <a:rPr lang="ru-RU" sz="1800" b="1" dirty="0" smtClean="0"/>
              <a:t>Учителям предметникам:</a:t>
            </a:r>
          </a:p>
          <a:p>
            <a:pPr algn="just"/>
            <a:r>
              <a:rPr lang="ru-RU" sz="1800" dirty="0" smtClean="0"/>
              <a:t>- активно внедрять в учебно-воспитательный процесс технологии, обеспечивающие формирование функциональной грамотности </a:t>
            </a:r>
            <a:r>
              <a:rPr lang="ru-RU" sz="1800" dirty="0" smtClean="0"/>
              <a:t>обучающихся;</a:t>
            </a:r>
            <a:endParaRPr lang="ru-RU" sz="1800" dirty="0" smtClean="0"/>
          </a:p>
          <a:p>
            <a:pPr algn="just"/>
            <a:r>
              <a:rPr lang="ru-RU" sz="1800" dirty="0" smtClean="0"/>
              <a:t>- создать банк заданий, отвечающих формированию функциональной грамотности, для использования на уроках.</a:t>
            </a:r>
          </a:p>
          <a:p>
            <a:pPr algn="just">
              <a:buNone/>
            </a:pPr>
            <a:r>
              <a:rPr lang="ru-RU" sz="1800" b="1" dirty="0" smtClean="0"/>
              <a:t>Администрации:</a:t>
            </a:r>
          </a:p>
          <a:p>
            <a:pPr algn="just"/>
            <a:r>
              <a:rPr lang="ru-RU" sz="1800" dirty="0" smtClean="0"/>
              <a:t>- </a:t>
            </a:r>
            <a:r>
              <a:rPr lang="ru-RU" sz="1800" dirty="0" smtClean="0"/>
              <a:t>для выявления динамики уровня </a:t>
            </a:r>
            <a:r>
              <a:rPr lang="ru-RU" sz="1800" dirty="0" err="1" smtClean="0"/>
              <a:t>сформированности</a:t>
            </a:r>
            <a:r>
              <a:rPr lang="ru-RU" sz="1800" dirty="0" smtClean="0"/>
              <a:t> функциональной грамотности проводить мониторинг  и анализ функциональной </a:t>
            </a:r>
            <a:r>
              <a:rPr lang="ru-RU" sz="1800" dirty="0" smtClean="0"/>
              <a:t>г</a:t>
            </a:r>
            <a:r>
              <a:rPr lang="ru-RU" sz="1800" dirty="0" smtClean="0"/>
              <a:t>рамотности обучающихся.</a:t>
            </a:r>
            <a:endParaRPr lang="ru-RU" sz="1800" dirty="0" smtClean="0"/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«Если мы будем учить  сегодня так, как мы учили вчера,  мы украдём у детей завтра»      Джон Дьюи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75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«ЧАЙНАЯ ЦЕРЕМОНИЯ»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896448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18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rhivurokov.ru/kopilka/uploads/user_file_54734ab705ce2/img_user_file_54734ab705ce2_1_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457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955224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ПЕДСОВЕТ ПО ТЕМЕ: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«Организация содержания образования в контексте развития функциональной грамотности обучающихся на всех уровнях обучения»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23887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совершенствовать профессиональное мастерство учителя в контексте развития функциональной грамотности обучающихся на всех </a:t>
            </a:r>
            <a:r>
              <a:rPr lang="ru-RU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уровнях </a:t>
            </a:r>
            <a:r>
              <a:rPr lang="ru-RU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7274" marR="11430" indent="0" algn="just">
              <a:spcAft>
                <a:spcPts val="0"/>
              </a:spcAft>
              <a:buNone/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7274" marR="11430" indent="0" algn="just"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раскрыть и закрепить понятие «функциональная грамотность»;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рассмотреть пути формирования и развития функциональной грамотности учащихся;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выявить	опыт	работы	учителей	по	формированию функциональной грамотности школьников;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выработать	рекомендации	для	коррекции	деятельности учителя-  предметника по формированию функциональной грамотности обучающихся;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принять управленческие решения по регулированию и коррекции учебных  занятий в рамках формирования функциональной грамотности.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4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5706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это индикатор общественного благополучия. Поэтому для школы возникает очень важная цель: подготовить не отдельных учащихся к жизни, а обучить мобильную личность, способной при необходимости быстро менять профессию, осваивать новые социальные роли и функции, быть конкурентоспособным.  Одной из основных задач школьного образования сегодня является задача 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подготовить учащегося к адаптации в современном мире.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43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778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PISA (Program for International of Student Assessment)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направлено не на определение уровня освоения школьных программ, а на оценку способности учащихся применять полученные в школе знания и умения в жизненных ситуациях. </a:t>
            </a: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15944" y="4797152"/>
            <a:ext cx="7273925" cy="1295400"/>
            <a:chOff x="-53" y="2314"/>
            <a:chExt cx="15418" cy="3096"/>
          </a:xfrm>
        </p:grpSpPr>
        <p:pic>
          <p:nvPicPr>
            <p:cNvPr id="5" name="Picture 3" descr="logo-pis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2511"/>
              <a:ext cx="5646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OECD PISA Eng logo 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3" y="2314"/>
              <a:ext cx="2752" cy="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TIMSS_PIX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" y="2511"/>
              <a:ext cx="6416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742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5994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готов решать задачи, даже весьма сложные, но уже кем-то до него поставленные имеющие технологии решения – так называемые закрытые задачи.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способен сам видеть и ставить задачи, стремиться выйти за рамки узко поставленного условия, на самом деле человек обладает как интеллектуальными, так и креативными способностями, но в различной степени по мере взросления креативное мышление «затухает».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5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592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тренировочных заданий по оценке функциональной грамотности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B99D40-B601-4598-8656-0002E5661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" r="2906" b="24129"/>
          <a:stretch/>
        </p:blipFill>
        <p:spPr>
          <a:xfrm>
            <a:off x="832756" y="1988840"/>
            <a:ext cx="7416824" cy="39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1EF82-7072-41CB-8715-A3F25D44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26E03F9-1330-4794-94BE-7F258E2EB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0225"/>
            <a:ext cx="8183880" cy="57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1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824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ПЕДСОВЕТ ПО ТЕМЕ:  «Организация содержания образования в контексте развития функциональной грамотности обучающихся на всех уровнях обучения»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Виды функциональной грамотности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ПО ТЕМЕ  «Организация содержания образования в контексте развития функциональной грамотности»</dc:title>
  <dc:creator>Елена</dc:creator>
  <cp:lastModifiedBy>Ноутбук</cp:lastModifiedBy>
  <cp:revision>24</cp:revision>
  <dcterms:created xsi:type="dcterms:W3CDTF">2018-01-12T15:07:34Z</dcterms:created>
  <dcterms:modified xsi:type="dcterms:W3CDTF">2021-04-14T07:39:39Z</dcterms:modified>
</cp:coreProperties>
</file>